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385" r:id="rId2"/>
    <p:sldId id="378" r:id="rId3"/>
    <p:sldId id="386" r:id="rId4"/>
    <p:sldId id="384" r:id="rId5"/>
    <p:sldId id="360" r:id="rId6"/>
    <p:sldId id="338" r:id="rId7"/>
    <p:sldId id="339" r:id="rId8"/>
    <p:sldId id="343" r:id="rId9"/>
    <p:sldId id="266" r:id="rId10"/>
    <p:sldId id="344" r:id="rId11"/>
    <p:sldId id="335" r:id="rId12"/>
    <p:sldId id="347" r:id="rId13"/>
    <p:sldId id="366" r:id="rId14"/>
    <p:sldId id="379" r:id="rId15"/>
    <p:sldId id="367" r:id="rId16"/>
    <p:sldId id="383" r:id="rId17"/>
    <p:sldId id="382" r:id="rId18"/>
    <p:sldId id="370" r:id="rId19"/>
    <p:sldId id="371" r:id="rId20"/>
    <p:sldId id="372" r:id="rId21"/>
    <p:sldId id="373" r:id="rId22"/>
    <p:sldId id="374" r:id="rId23"/>
    <p:sldId id="380" r:id="rId24"/>
    <p:sldId id="381" r:id="rId25"/>
    <p:sldId id="387" r:id="rId26"/>
    <p:sldId id="38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E7"/>
    <a:srgbClr val="FFE181"/>
    <a:srgbClr val="606C88"/>
    <a:srgbClr val="86A5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2704" autoAdjust="0"/>
  </p:normalViewPr>
  <p:slideViewPr>
    <p:cSldViewPr snapToGrid="0">
      <p:cViewPr varScale="1">
        <p:scale>
          <a:sx n="62" d="100"/>
          <a:sy n="62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02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4B5568-974E-4B51-B00D-54F65089C4D6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AD72516-6013-414A-A678-67D36585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D6A69DC-9B67-4F2C-A23C-620E05E13698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566" tIns="48783" rIns="97566" bIns="487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7566" tIns="48783" rIns="97566" bIns="487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E0D71BE-334D-4B3C-AA54-72347D213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71BE-334D-4B3C-AA54-72347D2132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Elaborate on Component Submittals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71BE-334D-4B3C-AA54-72347D2132B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3EDE4-3F95-4939-931C-704D5C27B5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7468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3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71BE-334D-4B3C-AA54-72347D2132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1ED43-02D4-49BC-8804-63449C0EFB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entationbg(alt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A0F14-7D5A-4BBB-8704-4E2BCF6999D8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B60F5-A688-44AD-BB48-75DE8FE4B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EBDD9-C549-4FB9-B385-AA95E05A5DB5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72A6E-6154-4F1D-BEBA-DFDF018C2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0A8BE-D269-4DD1-9147-008A2A13D0EC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FECC9-D63C-4D97-A1A6-996A722159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3500" y="207963"/>
            <a:ext cx="7534275" cy="613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49B3-94D1-4305-82D8-A7718B8BEDB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38243-C229-4EF2-A1CA-2CF451295E8B}" type="datetimeFigureOut">
              <a:rPr lang="en-US" smtClean="0"/>
              <a:pPr/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D7554F-5259-4EF6-B66B-AB8353361F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bg(alt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0D25E-4C03-4CB3-BE1F-DD4475A41A73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C1EDB-26E1-40C1-B2E5-15FBD42B65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bg(alt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3B05F-01F1-48E6-A81D-FA4A17473736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83F35-71F8-45D2-825B-0B8DD63284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bg(alt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196479-F792-427D-80E9-C9DB3E10D73B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C052E-27F2-45A0-984A-4C3E7DA173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EAD06-8BC0-441D-B45C-9A707A70B6D5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D4ED-8860-4463-8F8A-9580C3C041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B60CA-950D-45A3-B43B-1DFACE868D8F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B1D6C-0B79-47FA-9C2C-98BAE79936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0DBA9-9C5A-46EB-9CD1-9A6355859C58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02510-1C5E-44A7-8892-8C6E065B00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10E94-5324-436C-BF3D-FF3C4D876FF0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17B50-5708-4644-840D-4A0BB7408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06BD4-3BEE-413A-B714-C288B0AB9750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CC201-5DDE-45E1-A2A7-4F4C57D166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bg(alt2)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F433C5-61D7-4C46-AC61-5531AB18AB05}" type="datetimeFigureOut">
              <a:rPr lang="en-US" smtClean="0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B655A-A54C-4584-BE2B-69D73028CB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2" r:id="rId12"/>
    <p:sldLayoutId id="21474836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595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595express.com/" TargetMode="External"/><Relationship Id="rId2" Type="http://schemas.openxmlformats.org/officeDocument/2006/relationships/hyperlink" Target="http://www.i-595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ckirkpatrick\Desktop\I-595%20Video%20-%20Compressed%20Content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95942" y="1110343"/>
            <a:ext cx="8778241" cy="5747657"/>
          </a:xfrm>
        </p:spPr>
        <p:txBody>
          <a:bodyPr rtlCol="0">
            <a:no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3600" b="1" dirty="0" smtClean="0">
                <a:ln w="3175">
                  <a:solidFill>
                    <a:srgbClr val="FFE181"/>
                  </a:solidFill>
                </a:ln>
              </a:rPr>
              <a:t>I 595 EXPRESS CONTRACTOR’S </a:t>
            </a:r>
            <a:br>
              <a:rPr lang="en-US" sz="36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3600" b="1" dirty="0" smtClean="0">
                <a:ln w="3175">
                  <a:solidFill>
                    <a:srgbClr val="FFE181"/>
                  </a:solidFill>
                </a:ln>
              </a:rPr>
              <a:t>AND SUPPLIERS</a:t>
            </a:r>
            <a:br>
              <a:rPr lang="en-US" sz="36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3600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sz="36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3600" b="1" dirty="0" smtClean="0">
                <a:ln w="3175">
                  <a:solidFill>
                    <a:srgbClr val="FFE181"/>
                  </a:solidFill>
                </a:ln>
              </a:rPr>
              <a:t>BREAKFAST FORUM</a:t>
            </a: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6600" b="1" dirty="0" smtClean="0">
                <a:ln w="3175">
                  <a:solidFill>
                    <a:srgbClr val="FFE181"/>
                  </a:solidFill>
                </a:ln>
              </a:rPr>
              <a:t>WELCOME</a:t>
            </a:r>
            <a:r>
              <a:rPr lang="en-US" sz="5400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sz="5400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sz="5400" b="1" dirty="0" smtClean="0">
              <a:ln w="3175">
                <a:solidFill>
                  <a:srgbClr val="FFE18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057400"/>
            <a:ext cx="335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Oversight CEI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/>
              <a:t>The Corradino Group </a:t>
            </a:r>
          </a:p>
          <a:p>
            <a:r>
              <a:rPr lang="en-US" sz="1600" dirty="0" smtClean="0"/>
              <a:t>Metric Engineering </a:t>
            </a:r>
          </a:p>
          <a:p>
            <a:r>
              <a:rPr lang="en-US" sz="1600" dirty="0" smtClean="0"/>
              <a:t>New Millennium Engineering </a:t>
            </a:r>
          </a:p>
          <a:p>
            <a:r>
              <a:rPr lang="en-US" sz="1600" dirty="0" smtClean="0"/>
              <a:t>Tamayo Engineering </a:t>
            </a:r>
          </a:p>
          <a:p>
            <a:r>
              <a:rPr lang="en-US" sz="1600" dirty="0" smtClean="0"/>
              <a:t>Quest Ecology </a:t>
            </a:r>
          </a:p>
          <a:p>
            <a:r>
              <a:rPr lang="en-US" sz="1600" dirty="0" smtClean="0"/>
              <a:t>Carnahan Proctor And Cross </a:t>
            </a:r>
          </a:p>
          <a:p>
            <a:r>
              <a:rPr lang="en-US" sz="1600" dirty="0" smtClean="0"/>
              <a:t>Intuitive Systems </a:t>
            </a:r>
          </a:p>
          <a:p>
            <a:r>
              <a:rPr lang="en-US" sz="1600" dirty="0" smtClean="0"/>
              <a:t>Smith Aerials </a:t>
            </a:r>
          </a:p>
          <a:p>
            <a:r>
              <a:rPr lang="en-US" sz="1600" dirty="0" smtClean="0"/>
              <a:t>P(3)SM LLC </a:t>
            </a:r>
          </a:p>
          <a:p>
            <a:endParaRPr lang="en-US" sz="1600" dirty="0" smtClean="0"/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68598"/>
            <a:ext cx="466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Financial Services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600" dirty="0" smtClean="0"/>
              <a:t>Jeffrey A. Parker &amp; Associates, Inc. 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Design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/>
              <a:t>RS&amp;H </a:t>
            </a:r>
          </a:p>
          <a:p>
            <a:r>
              <a:rPr lang="en-US" sz="1600" dirty="0" smtClean="0"/>
              <a:t>GBF Engineering, Inc. </a:t>
            </a:r>
          </a:p>
          <a:p>
            <a:r>
              <a:rPr lang="en-US" sz="1600" dirty="0" smtClean="0"/>
              <a:t>URS Corporation Southern </a:t>
            </a:r>
          </a:p>
          <a:p>
            <a:r>
              <a:rPr lang="en-US" sz="1600" dirty="0" smtClean="0"/>
              <a:t>GCME, Inc. </a:t>
            </a:r>
          </a:p>
          <a:p>
            <a:r>
              <a:rPr lang="en-US" sz="1600" dirty="0" smtClean="0"/>
              <a:t>Signature Golf Design, Inc.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Public Information Consultant</a:t>
            </a:r>
          </a:p>
          <a:p>
            <a:r>
              <a:rPr lang="en-US" sz="1600" dirty="0" smtClean="0"/>
              <a:t>Media Relations Group, LLC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1295400"/>
            <a:ext cx="6823166" cy="5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FDOT I-595 Consultants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45"/>
          <p:cNvSpPr>
            <a:spLocks/>
          </p:cNvSpPr>
          <p:nvPr/>
        </p:nvSpPr>
        <p:spPr bwMode="auto">
          <a:xfrm>
            <a:off x="4071938" y="1951038"/>
            <a:ext cx="1587" cy="1285875"/>
          </a:xfrm>
          <a:custGeom>
            <a:avLst/>
            <a:gdLst>
              <a:gd name="T0" fmla="*/ 0 w 1"/>
              <a:gd name="T1" fmla="*/ 0 h 810"/>
              <a:gd name="T2" fmla="*/ 2147483647 w 1"/>
              <a:gd name="T3" fmla="*/ 2147483647 h 810"/>
              <a:gd name="T4" fmla="*/ 0 60000 65536"/>
              <a:gd name="T5" fmla="*/ 0 60000 65536"/>
              <a:gd name="T6" fmla="*/ 0 w 1"/>
              <a:gd name="T7" fmla="*/ 0 h 810"/>
              <a:gd name="T8" fmla="*/ 1 w 1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0">
                <a:moveTo>
                  <a:pt x="0" y="0"/>
                </a:moveTo>
                <a:lnTo>
                  <a:pt x="1" y="81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36000" tIns="36000" rIns="36000" bIns="36000"/>
          <a:lstStyle/>
          <a:p>
            <a:pPr algn="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2770" name="Straight Arrow Connector 112"/>
          <p:cNvCxnSpPr>
            <a:cxnSpLocks noChangeShapeType="1"/>
          </p:cNvCxnSpPr>
          <p:nvPr/>
        </p:nvCxnSpPr>
        <p:spPr bwMode="auto">
          <a:xfrm rot="16200000" flipH="1">
            <a:off x="1300162" y="3840163"/>
            <a:ext cx="1006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71" name="Straight Connector 95"/>
          <p:cNvCxnSpPr>
            <a:cxnSpLocks noChangeShapeType="1"/>
          </p:cNvCxnSpPr>
          <p:nvPr/>
        </p:nvCxnSpPr>
        <p:spPr bwMode="auto">
          <a:xfrm rot="5400000">
            <a:off x="2936875" y="5330825"/>
            <a:ext cx="27463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2772" name="Freeform 41"/>
          <p:cNvSpPr>
            <a:spLocks/>
          </p:cNvSpPr>
          <p:nvPr/>
        </p:nvSpPr>
        <p:spPr bwMode="auto">
          <a:xfrm rot="10800000">
            <a:off x="1966913" y="3657600"/>
            <a:ext cx="1403350" cy="4763"/>
          </a:xfrm>
          <a:custGeom>
            <a:avLst/>
            <a:gdLst>
              <a:gd name="T0" fmla="*/ 2147483647 w 884"/>
              <a:gd name="T1" fmla="*/ 0 h 3"/>
              <a:gd name="T2" fmla="*/ 0 w 884"/>
              <a:gd name="T3" fmla="*/ 2147483647 h 3"/>
              <a:gd name="T4" fmla="*/ 0 60000 65536"/>
              <a:gd name="T5" fmla="*/ 0 60000 65536"/>
              <a:gd name="T6" fmla="*/ 0 w 884"/>
              <a:gd name="T7" fmla="*/ 0 h 3"/>
              <a:gd name="T8" fmla="*/ 884 w 884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4" h="3">
                <a:moveTo>
                  <a:pt x="884" y="0"/>
                </a:moveTo>
                <a:lnTo>
                  <a:pt x="0" y="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36000" tIns="36000" rIns="36000" bIns="36000"/>
          <a:lstStyle/>
          <a:p>
            <a:pPr algn="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2773" name="Straight Arrow Connector 112"/>
          <p:cNvCxnSpPr>
            <a:cxnSpLocks noChangeShapeType="1"/>
          </p:cNvCxnSpPr>
          <p:nvPr/>
        </p:nvCxnSpPr>
        <p:spPr bwMode="auto">
          <a:xfrm rot="16200000" flipH="1">
            <a:off x="3560762" y="4678363"/>
            <a:ext cx="1006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70263" y="3232150"/>
            <a:ext cx="1385887" cy="1214438"/>
          </a:xfrm>
          <a:prstGeom prst="rect">
            <a:avLst/>
          </a:prstGeom>
          <a:solidFill>
            <a:schemeClr val="bg1"/>
          </a:solidFill>
          <a:ln w="12700">
            <a:solidFill>
              <a:srgbClr val="96EA9E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b="1" dirty="0">
              <a:latin typeface="Helvetica 45 Light" pitchFamily="34" charset="0"/>
            </a:endParaRP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3370263" y="3232150"/>
            <a:ext cx="1385887" cy="341313"/>
          </a:xfrm>
          <a:prstGeom prst="rect">
            <a:avLst/>
          </a:prstGeom>
          <a:solidFill>
            <a:srgbClr val="92D050"/>
          </a:solidFill>
          <a:ln w="3175">
            <a:solidFill>
              <a:srgbClr val="96EA9E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</a:pPr>
            <a:r>
              <a:rPr lang="en-US" sz="1100" b="1" dirty="0">
                <a:solidFill>
                  <a:schemeClr val="bg1"/>
                </a:solidFill>
                <a:latin typeface="Calibri" pitchFamily="34" charset="0"/>
              </a:rPr>
              <a:t>Concessionaire</a:t>
            </a:r>
            <a:endParaRPr lang="en-A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140575" y="5108575"/>
            <a:ext cx="1089025" cy="758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dirty="0">
              <a:latin typeface="Helvetica 45 Light" pitchFamily="34" charset="0"/>
            </a:endParaRPr>
          </a:p>
          <a:p>
            <a:pPr algn="ctr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000" b="1" dirty="0">
              <a:latin typeface="Helvetica 45 Light" pitchFamily="34" charset="0"/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7138988" y="5110163"/>
            <a:ext cx="1089025" cy="2206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Counsel</a:t>
            </a:r>
            <a:endParaRPr lang="en-AU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8" name="Line 18"/>
          <p:cNvSpPr>
            <a:spLocks noChangeShapeType="1"/>
          </p:cNvSpPr>
          <p:nvPr/>
        </p:nvSpPr>
        <p:spPr bwMode="auto">
          <a:xfrm>
            <a:off x="6935788" y="4538663"/>
            <a:ext cx="192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 dirty="0"/>
          </a:p>
        </p:txBody>
      </p:sp>
      <p:sp>
        <p:nvSpPr>
          <p:cNvPr id="32779" name="Line 19"/>
          <p:cNvSpPr>
            <a:spLocks noChangeShapeType="1"/>
          </p:cNvSpPr>
          <p:nvPr/>
        </p:nvSpPr>
        <p:spPr bwMode="auto">
          <a:xfrm>
            <a:off x="6937375" y="5487988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233738" y="1490663"/>
            <a:ext cx="1692275" cy="1176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bg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bg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bg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bg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bg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1100" b="1" dirty="0">
              <a:solidFill>
                <a:schemeClr val="tx1"/>
              </a:solidFill>
              <a:latin typeface="Helvetica 45 Light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Helvetica 45 Light" pitchFamily="34" charset="0"/>
              </a:rPr>
              <a:t>Concession Agreement</a:t>
            </a:r>
            <a:endParaRPr lang="en-AU" sz="1100" b="1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32781" name="Text Box 23"/>
          <p:cNvSpPr txBox="1">
            <a:spLocks noChangeArrowheads="1"/>
          </p:cNvSpPr>
          <p:nvPr/>
        </p:nvSpPr>
        <p:spPr bwMode="auto">
          <a:xfrm>
            <a:off x="2571750" y="3432175"/>
            <a:ext cx="7556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1000" dirty="0">
                <a:latin typeface="Calibri" pitchFamily="34" charset="0"/>
              </a:rPr>
              <a:t>DB Contract</a:t>
            </a:r>
            <a:endParaRPr lang="en-AU" sz="1000" dirty="0">
              <a:latin typeface="Calibri" pitchFamily="34" charset="0"/>
            </a:endParaRPr>
          </a:p>
        </p:txBody>
      </p:sp>
      <p:sp>
        <p:nvSpPr>
          <p:cNvPr id="32782" name="Text Box 25"/>
          <p:cNvSpPr txBox="1">
            <a:spLocks noChangeArrowheads="1"/>
          </p:cNvSpPr>
          <p:nvPr/>
        </p:nvSpPr>
        <p:spPr bwMode="auto">
          <a:xfrm rot="-5400000">
            <a:off x="6007894" y="4869656"/>
            <a:ext cx="15700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1000" dirty="0">
                <a:latin typeface="Calibri" pitchFamily="34" charset="0"/>
              </a:rPr>
              <a:t>Technical and Legal Advice</a:t>
            </a:r>
            <a:endParaRPr lang="en-AU" sz="1000" dirty="0">
              <a:latin typeface="Calibri" pitchFamily="34" charset="0"/>
            </a:endParaRPr>
          </a:p>
        </p:txBody>
      </p:sp>
      <p:sp>
        <p:nvSpPr>
          <p:cNvPr id="32783" name="Text Box 26"/>
          <p:cNvSpPr txBox="1">
            <a:spLocks noChangeArrowheads="1"/>
          </p:cNvSpPr>
          <p:nvPr/>
        </p:nvSpPr>
        <p:spPr bwMode="auto">
          <a:xfrm>
            <a:off x="4935538" y="3459163"/>
            <a:ext cx="12938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1000" dirty="0">
                <a:latin typeface="Calibri" pitchFamily="34" charset="0"/>
              </a:rPr>
              <a:t>Financing Agreements</a:t>
            </a:r>
            <a:endParaRPr lang="en-AU" sz="1000" dirty="0">
              <a:latin typeface="Calibri" pitchFamily="34" charset="0"/>
            </a:endParaRPr>
          </a:p>
        </p:txBody>
      </p:sp>
      <p:sp>
        <p:nvSpPr>
          <p:cNvPr id="20" name="Rectangle 74"/>
          <p:cNvSpPr>
            <a:spLocks noChangeArrowheads="1"/>
          </p:cNvSpPr>
          <p:nvPr/>
        </p:nvSpPr>
        <p:spPr bwMode="auto">
          <a:xfrm>
            <a:off x="7140575" y="4149725"/>
            <a:ext cx="1089025" cy="758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dirty="0">
              <a:latin typeface="Helvetica 45 Light" pitchFamily="34" charset="0"/>
            </a:endParaRPr>
          </a:p>
          <a:p>
            <a:pPr algn="ctr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rgbClr val="CC0000"/>
              </a:solidFill>
              <a:latin typeface="HelveticaNeue LT 45 Lt" pitchFamily="34" charset="0"/>
            </a:endParaRPr>
          </a:p>
        </p:txBody>
      </p:sp>
      <p:sp>
        <p:nvSpPr>
          <p:cNvPr id="32786" name="Rectangle 75"/>
          <p:cNvSpPr>
            <a:spLocks noChangeArrowheads="1"/>
          </p:cNvSpPr>
          <p:nvPr/>
        </p:nvSpPr>
        <p:spPr bwMode="auto">
          <a:xfrm>
            <a:off x="7138988" y="4151313"/>
            <a:ext cx="1089025" cy="2206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Technical Advisor</a:t>
            </a:r>
            <a:endParaRPr lang="en-AU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787" name="Picture 88" descr="logo-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088" y="5407025"/>
            <a:ext cx="1025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Freeform 92"/>
          <p:cNvSpPr>
            <a:spLocks/>
          </p:cNvSpPr>
          <p:nvPr/>
        </p:nvSpPr>
        <p:spPr bwMode="auto">
          <a:xfrm>
            <a:off x="6929438" y="3668713"/>
            <a:ext cx="90487" cy="1828800"/>
          </a:xfrm>
          <a:custGeom>
            <a:avLst/>
            <a:gdLst>
              <a:gd name="T0" fmla="*/ 0 w 1"/>
              <a:gd name="T1" fmla="*/ 0 h 428"/>
              <a:gd name="T2" fmla="*/ 0 w 1"/>
              <a:gd name="T3" fmla="*/ 2147483647 h 428"/>
              <a:gd name="T4" fmla="*/ 0 60000 65536"/>
              <a:gd name="T5" fmla="*/ 0 60000 65536"/>
              <a:gd name="T6" fmla="*/ 0 w 1"/>
              <a:gd name="T7" fmla="*/ 0 h 428"/>
              <a:gd name="T8" fmla="*/ 1 w 1"/>
              <a:gd name="T9" fmla="*/ 428 h 4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8">
                <a:moveTo>
                  <a:pt x="0" y="0"/>
                </a:moveTo>
                <a:lnTo>
                  <a:pt x="0" y="42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36000" tIns="36000" rIns="36000" bIns="36000"/>
          <a:lstStyle/>
          <a:p>
            <a:pPr algn="r" eaLnBrk="0" hangingPunct="0">
              <a:spcAft>
                <a:spcPct val="75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32789" name="Picture 93" descr="scott-wils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75" y="4379913"/>
            <a:ext cx="6080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1127125" y="3276600"/>
            <a:ext cx="1374775" cy="758825"/>
            <a:chOff x="1127125" y="3276600"/>
            <a:chExt cx="1374775" cy="758825"/>
          </a:xfrm>
        </p:grpSpPr>
        <p:sp>
          <p:nvSpPr>
            <p:cNvPr id="29" name="Rectangle 85"/>
            <p:cNvSpPr>
              <a:spLocks noChangeArrowheads="1"/>
            </p:cNvSpPr>
            <p:nvPr/>
          </p:nvSpPr>
          <p:spPr bwMode="auto">
            <a:xfrm>
              <a:off x="1127125" y="3276600"/>
              <a:ext cx="1374775" cy="758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32791" name="Rectangle 86"/>
            <p:cNvSpPr>
              <a:spLocks noChangeArrowheads="1"/>
            </p:cNvSpPr>
            <p:nvPr/>
          </p:nvSpPr>
          <p:spPr bwMode="auto">
            <a:xfrm>
              <a:off x="1127125" y="3276600"/>
              <a:ext cx="1374775" cy="25241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Design-Build Contractor</a:t>
              </a:r>
              <a:endParaRPr lang="en-AU" sz="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2792" name="Picture 86" descr="dragados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7288" y="3586163"/>
              <a:ext cx="13271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85"/>
          <p:cNvSpPr>
            <a:spLocks noChangeArrowheads="1"/>
          </p:cNvSpPr>
          <p:nvPr/>
        </p:nvSpPr>
        <p:spPr bwMode="auto">
          <a:xfrm>
            <a:off x="1143000" y="4378325"/>
            <a:ext cx="1374775" cy="80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b="1" dirty="0">
              <a:latin typeface="Helvetica 45 Light" pitchFamily="34" charset="0"/>
            </a:endParaRPr>
          </a:p>
        </p:txBody>
      </p:sp>
      <p:sp>
        <p:nvSpPr>
          <p:cNvPr id="32794" name="Rectangle 86"/>
          <p:cNvSpPr>
            <a:spLocks noChangeArrowheads="1"/>
          </p:cNvSpPr>
          <p:nvPr/>
        </p:nvSpPr>
        <p:spPr bwMode="auto">
          <a:xfrm>
            <a:off x="1143000" y="4349750"/>
            <a:ext cx="1374775" cy="25241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Design Subcontractor</a:t>
            </a:r>
            <a:endParaRPr lang="en-AU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00200" y="5334000"/>
            <a:ext cx="2895600" cy="758825"/>
            <a:chOff x="4016" y="3094"/>
            <a:chExt cx="977" cy="558"/>
          </a:xfrm>
        </p:grpSpPr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4016" y="3094"/>
              <a:ext cx="977" cy="5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15000"/>
                </a:spcBef>
                <a:spcAft>
                  <a:spcPct val="15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15000"/>
                </a:spcBef>
                <a:spcAft>
                  <a:spcPct val="15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b="1" dirty="0">
                <a:latin typeface="Helvetica 45 Light" pitchFamily="34" charset="0"/>
              </a:endParaRPr>
            </a:p>
          </p:txBody>
        </p:sp>
        <p:sp>
          <p:nvSpPr>
            <p:cNvPr id="32812" name="Rectangle 15"/>
            <p:cNvSpPr>
              <a:spLocks noChangeArrowheads="1"/>
            </p:cNvSpPr>
            <p:nvPr/>
          </p:nvSpPr>
          <p:spPr bwMode="auto">
            <a:xfrm>
              <a:off x="4016" y="3094"/>
              <a:ext cx="977" cy="186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CEI</a:t>
              </a:r>
              <a:endParaRPr lang="en-AU" sz="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32796" name="Picture 103" descr="HNTB Logo_trans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632450"/>
            <a:ext cx="8429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4763" y="3629025"/>
            <a:ext cx="530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90" descr="aeco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788" y="4648200"/>
            <a:ext cx="8191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99" name="Straight Connector 108"/>
          <p:cNvCxnSpPr>
            <a:cxnSpLocks noChangeShapeType="1"/>
          </p:cNvCxnSpPr>
          <p:nvPr/>
        </p:nvCxnSpPr>
        <p:spPr bwMode="auto">
          <a:xfrm rot="5400000" flipH="1" flipV="1">
            <a:off x="5130801" y="5264150"/>
            <a:ext cx="1254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2800" name="Straight Connector 110"/>
          <p:cNvCxnSpPr>
            <a:cxnSpLocks noChangeShapeType="1"/>
          </p:cNvCxnSpPr>
          <p:nvPr/>
        </p:nvCxnSpPr>
        <p:spPr bwMode="auto">
          <a:xfrm>
            <a:off x="3078163" y="5194300"/>
            <a:ext cx="2103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2801" name="Straight Arrow Connector 114"/>
          <p:cNvCxnSpPr>
            <a:cxnSpLocks noChangeShapeType="1"/>
            <a:stCxn id="32783" idx="3"/>
          </p:cNvCxnSpPr>
          <p:nvPr/>
        </p:nvCxnSpPr>
        <p:spPr bwMode="auto">
          <a:xfrm flipH="1">
            <a:off x="4808538" y="3649663"/>
            <a:ext cx="14208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3280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5654675"/>
            <a:ext cx="1830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621213" y="5337175"/>
            <a:ext cx="1144587" cy="758825"/>
            <a:chOff x="2010" y="3174"/>
            <a:chExt cx="721" cy="478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2010" y="3174"/>
              <a:ext cx="721" cy="478"/>
              <a:chOff x="4016" y="3094"/>
              <a:chExt cx="977" cy="558"/>
            </a:xfrm>
          </p:grpSpPr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4016" y="3094"/>
                <a:ext cx="977" cy="5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3366FF"/>
                  </a:buClr>
                  <a:buFont typeface="Wingdings" pitchFamily="2" charset="2"/>
                  <a:buNone/>
                  <a:defRPr/>
                </a:pPr>
                <a:endParaRPr lang="en-US" b="1" dirty="0">
                  <a:latin typeface="Helvetica 45 Light" pitchFamily="34" charset="0"/>
                </a:endParaRPr>
              </a:p>
              <a:p>
                <a:pPr algn="ctr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3366FF"/>
                  </a:buClr>
                  <a:buFont typeface="Wingdings" pitchFamily="2" charset="2"/>
                  <a:buNone/>
                  <a:defRPr/>
                </a:pPr>
                <a:endParaRPr lang="en-US" b="1" dirty="0">
                  <a:latin typeface="Helvetica 45 Light" pitchFamily="34" charset="0"/>
                </a:endParaRPr>
              </a:p>
            </p:txBody>
          </p:sp>
          <p:sp>
            <p:nvSpPr>
              <p:cNvPr id="32810" name="Rectangle 98"/>
              <p:cNvSpPr>
                <a:spLocks noChangeArrowheads="1"/>
              </p:cNvSpPr>
              <p:nvPr/>
            </p:nvSpPr>
            <p:spPr bwMode="auto">
              <a:xfrm>
                <a:off x="4016" y="3094"/>
                <a:ext cx="977" cy="186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ct val="50000"/>
                  </a:spcBef>
                  <a:spcAft>
                    <a:spcPct val="50000"/>
                  </a:spcAft>
                  <a:buClr>
                    <a:srgbClr val="3366FF"/>
                  </a:buClr>
                  <a:buFont typeface="Wingdings" pitchFamily="2" charset="2"/>
                  <a:buNone/>
                </a:pPr>
                <a:r>
                  <a:rPr lang="en-US" sz="800" b="1" dirty="0">
                    <a:solidFill>
                      <a:schemeClr val="bg1"/>
                    </a:solidFill>
                    <a:latin typeface="Calibri" pitchFamily="34" charset="0"/>
                  </a:rPr>
                  <a:t>O&amp;M </a:t>
                </a:r>
                <a:endParaRPr lang="en-AU" sz="8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2808" name="Picture 99" descr="logo-jorgense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5" y="3399"/>
              <a:ext cx="6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80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300" y="1527175"/>
            <a:ext cx="10287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6281738" y="3455988"/>
            <a:ext cx="1465262" cy="430212"/>
          </a:xfrm>
          <a:prstGeom prst="rect">
            <a:avLst/>
          </a:prstGeom>
          <a:solidFill>
            <a:schemeClr val="accent6"/>
          </a:solidFill>
          <a:ln w="317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en-US" sz="1100" b="1" dirty="0">
                <a:solidFill>
                  <a:schemeClr val="bg1"/>
                </a:solidFill>
                <a:latin typeface="Helvetica 45 Light" pitchFamily="34" charset="0"/>
              </a:rPr>
              <a:t>Lenders</a:t>
            </a:r>
            <a:endParaRPr lang="en-AU" sz="1100" b="1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43000" y="3276600"/>
            <a:ext cx="1374775" cy="758825"/>
            <a:chOff x="1127125" y="3276600"/>
            <a:chExt cx="1374775" cy="758825"/>
          </a:xfrm>
        </p:grpSpPr>
        <p:sp>
          <p:nvSpPr>
            <p:cNvPr id="48" name="Rectangle 85"/>
            <p:cNvSpPr>
              <a:spLocks noChangeArrowheads="1"/>
            </p:cNvSpPr>
            <p:nvPr/>
          </p:nvSpPr>
          <p:spPr bwMode="auto">
            <a:xfrm>
              <a:off x="1127125" y="3276600"/>
              <a:ext cx="1374775" cy="758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49" name="Rectangle 86"/>
            <p:cNvSpPr>
              <a:spLocks noChangeArrowheads="1"/>
            </p:cNvSpPr>
            <p:nvPr/>
          </p:nvSpPr>
          <p:spPr bwMode="auto">
            <a:xfrm>
              <a:off x="1127125" y="3276600"/>
              <a:ext cx="1374775" cy="25241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Design-Build Contractor</a:t>
              </a:r>
              <a:endParaRPr lang="en-AU" sz="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1" name="Picture 86" descr="dragados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7288" y="3586163"/>
              <a:ext cx="13271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95021"/>
            <a:ext cx="29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Administrative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CAP Engineering </a:t>
            </a:r>
          </a:p>
          <a:p>
            <a:r>
              <a:rPr lang="en-US" sz="1200" dirty="0" smtClean="0"/>
              <a:t>Peckar and Abramson </a:t>
            </a:r>
          </a:p>
          <a:p>
            <a:r>
              <a:rPr lang="en-US" sz="1200" dirty="0" smtClean="0"/>
              <a:t>Keith &amp; Associates </a:t>
            </a:r>
          </a:p>
          <a:p>
            <a:r>
              <a:rPr lang="en-US" sz="1200" dirty="0" smtClean="0"/>
              <a:t>Aerotek </a:t>
            </a:r>
          </a:p>
          <a:p>
            <a:endParaRPr lang="en-US" sz="600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Design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/>
              <a:t>AECOM </a:t>
            </a:r>
          </a:p>
          <a:p>
            <a:r>
              <a:rPr lang="en-US" sz="1200" dirty="0" smtClean="0"/>
              <a:t>Beiswenger, Hoch &amp; Assoc., Inc. </a:t>
            </a:r>
          </a:p>
          <a:p>
            <a:r>
              <a:rPr lang="en-US" sz="1200" dirty="0" smtClean="0"/>
              <a:t>C3TS </a:t>
            </a:r>
          </a:p>
          <a:p>
            <a:r>
              <a:rPr lang="en-US" sz="1200" dirty="0" smtClean="0"/>
              <a:t>Curtis + Rogers Design Studio </a:t>
            </a:r>
          </a:p>
          <a:p>
            <a:r>
              <a:rPr lang="en-US" sz="1200" dirty="0" smtClean="0"/>
              <a:t>Eptisa</a:t>
            </a:r>
          </a:p>
          <a:p>
            <a:r>
              <a:rPr lang="en-US" sz="1200" dirty="0" smtClean="0"/>
              <a:t>F.R. Aleman &amp; Associates, Inc. </a:t>
            </a:r>
          </a:p>
          <a:p>
            <a:r>
              <a:rPr lang="en-US" sz="1200" dirty="0" smtClean="0"/>
              <a:t>Greenhorne &amp; O'Mara, Inc. </a:t>
            </a:r>
          </a:p>
          <a:p>
            <a:r>
              <a:rPr lang="en-US" sz="1200" dirty="0" smtClean="0"/>
              <a:t>Kimley-Horn and Associates  </a:t>
            </a:r>
          </a:p>
          <a:p>
            <a:r>
              <a:rPr lang="en-US" sz="1200" dirty="0" smtClean="0"/>
              <a:t>MACTEC Engineering</a:t>
            </a:r>
          </a:p>
          <a:p>
            <a:r>
              <a:rPr lang="en-US" sz="1200" dirty="0" smtClean="0"/>
              <a:t>MPS3D </a:t>
            </a:r>
          </a:p>
          <a:p>
            <a:r>
              <a:rPr lang="en-US" sz="1200" dirty="0" smtClean="0"/>
              <a:t>R.J. Behar &amp; Company, Inc.</a:t>
            </a:r>
          </a:p>
          <a:p>
            <a:endParaRPr lang="en-US" sz="600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CEI</a:t>
            </a:r>
          </a:p>
          <a:p>
            <a:r>
              <a:rPr lang="en-US" sz="1200" dirty="0" smtClean="0"/>
              <a:t>HNTB Corporation </a:t>
            </a:r>
          </a:p>
          <a:p>
            <a:r>
              <a:rPr lang="en-US" sz="1200" dirty="0" smtClean="0"/>
              <a:t>Calvin Giordano </a:t>
            </a:r>
          </a:p>
          <a:p>
            <a:endParaRPr lang="en-US" sz="600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O&amp;M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/>
              <a:t>Jorgensen Contract Services </a:t>
            </a:r>
          </a:p>
          <a:p>
            <a:r>
              <a:rPr lang="en-US" sz="1200" dirty="0" smtClean="0"/>
              <a:t>Florida Bushog </a:t>
            </a:r>
          </a:p>
          <a:p>
            <a:r>
              <a:rPr lang="en-US" sz="1200" dirty="0" smtClean="0"/>
              <a:t>Procopio &amp; Associates</a:t>
            </a:r>
          </a:p>
          <a:p>
            <a:r>
              <a:rPr lang="en-US" sz="1200" dirty="0" smtClean="0"/>
              <a:t>Southeast Guardrail </a:t>
            </a:r>
          </a:p>
          <a:p>
            <a:r>
              <a:rPr lang="en-US" sz="1200" dirty="0" smtClean="0"/>
              <a:t>Superior Towing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2133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Construction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Dragados USA </a:t>
            </a:r>
          </a:p>
          <a:p>
            <a:r>
              <a:rPr lang="en-US" sz="1200" dirty="0" smtClean="0"/>
              <a:t>Dragados-Baker</a:t>
            </a:r>
          </a:p>
          <a:p>
            <a:r>
              <a:rPr lang="en-US" sz="1200" dirty="0" smtClean="0"/>
              <a:t>Bergeron Land Development</a:t>
            </a:r>
          </a:p>
          <a:p>
            <a:r>
              <a:rPr lang="en-US" sz="1200" dirty="0" smtClean="0"/>
              <a:t>Alpha Corporation </a:t>
            </a:r>
          </a:p>
          <a:p>
            <a:r>
              <a:rPr lang="en-US" sz="1200" dirty="0" smtClean="0"/>
              <a:t>Anzac</a:t>
            </a:r>
          </a:p>
          <a:p>
            <a:r>
              <a:rPr lang="en-US" sz="1200" dirty="0" smtClean="0"/>
              <a:t>AZTEC Engineering </a:t>
            </a:r>
          </a:p>
          <a:p>
            <a:r>
              <a:rPr lang="en-US" sz="1200" dirty="0" smtClean="0"/>
              <a:t>Beyel Brothers </a:t>
            </a:r>
          </a:p>
          <a:p>
            <a:r>
              <a:rPr lang="en-US" sz="1200" dirty="0" smtClean="0"/>
              <a:t>Bob's Barricades </a:t>
            </a:r>
          </a:p>
          <a:p>
            <a:r>
              <a:rPr lang="en-US" sz="1200" dirty="0" smtClean="0"/>
              <a:t>Bolton Perez &amp; Associates </a:t>
            </a:r>
          </a:p>
          <a:p>
            <a:r>
              <a:rPr lang="en-US" sz="1200" dirty="0" smtClean="0"/>
              <a:t>Botas Engineering  Inc. </a:t>
            </a:r>
          </a:p>
          <a:p>
            <a:r>
              <a:rPr lang="en-US" sz="1200" dirty="0" smtClean="0"/>
              <a:t>Bradshaw Construction</a:t>
            </a:r>
          </a:p>
          <a:p>
            <a:r>
              <a:rPr lang="en-US" sz="1200" dirty="0" smtClean="0"/>
              <a:t>Brisk Construction </a:t>
            </a:r>
          </a:p>
          <a:p>
            <a:r>
              <a:rPr lang="en-US" sz="1200" dirty="0" smtClean="0"/>
              <a:t>Brothers Concrete </a:t>
            </a:r>
          </a:p>
          <a:p>
            <a:r>
              <a:rPr lang="en-US" sz="1200" dirty="0" smtClean="0"/>
              <a:t>C&amp;R Painting </a:t>
            </a:r>
          </a:p>
          <a:p>
            <a:r>
              <a:rPr lang="en-US" sz="1200" dirty="0" smtClean="0"/>
              <a:t>CECOS</a:t>
            </a:r>
          </a:p>
          <a:p>
            <a:r>
              <a:rPr lang="en-US" sz="1200" dirty="0" smtClean="0"/>
              <a:t>Chin Diesel </a:t>
            </a:r>
          </a:p>
          <a:p>
            <a:r>
              <a:rPr lang="en-US" sz="1200" dirty="0" smtClean="0"/>
              <a:t>Complete Highway </a:t>
            </a:r>
          </a:p>
          <a:p>
            <a:r>
              <a:rPr lang="en-US" sz="1200" dirty="0" smtClean="0"/>
              <a:t>Duratek </a:t>
            </a:r>
          </a:p>
          <a:p>
            <a:r>
              <a:rPr lang="en-US" sz="1200" dirty="0" smtClean="0"/>
              <a:t>Ebsary </a:t>
            </a:r>
          </a:p>
          <a:p>
            <a:r>
              <a:rPr lang="en-US" sz="1200" dirty="0" smtClean="0"/>
              <a:t>ECM </a:t>
            </a:r>
          </a:p>
          <a:p>
            <a:r>
              <a:rPr lang="en-US" sz="1200" dirty="0" smtClean="0"/>
              <a:t>El Champion Paint </a:t>
            </a:r>
          </a:p>
          <a:p>
            <a:r>
              <a:rPr lang="en-US" sz="1200" dirty="0" smtClean="0"/>
              <a:t>Epperson Cranes, Inc.</a:t>
            </a:r>
          </a:p>
          <a:p>
            <a:r>
              <a:rPr lang="en-US" sz="1200" dirty="0" smtClean="0"/>
              <a:t>Gene's Striping </a:t>
            </a:r>
          </a:p>
          <a:p>
            <a:r>
              <a:rPr lang="en-US" sz="1200" dirty="0" smtClean="0"/>
              <a:t>Guaranteed Fence </a:t>
            </a:r>
          </a:p>
          <a:p>
            <a:r>
              <a:rPr lang="en-US" sz="1200" dirty="0" smtClean="0"/>
              <a:t>HBC Engineering 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2069" y="1053737"/>
            <a:ext cx="873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 595 Express, LLC Subcontractors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6002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Construction Continued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/>
              <a:t>JE Hill </a:t>
            </a:r>
          </a:p>
          <a:p>
            <a:r>
              <a:rPr lang="en-US" sz="1200" dirty="0" smtClean="0"/>
              <a:t>Johnson Davis </a:t>
            </a:r>
          </a:p>
          <a:p>
            <a:r>
              <a:rPr lang="en-US" sz="1200" dirty="0" smtClean="0"/>
              <a:t>Kailas Contractors</a:t>
            </a:r>
          </a:p>
          <a:p>
            <a:r>
              <a:rPr lang="en-US" sz="1200" dirty="0" smtClean="0"/>
              <a:t>Kisinger Campo &amp; Associates</a:t>
            </a:r>
          </a:p>
          <a:p>
            <a:r>
              <a:rPr lang="en-US" sz="1200" dirty="0" smtClean="0"/>
              <a:t>Manaty </a:t>
            </a:r>
          </a:p>
          <a:p>
            <a:r>
              <a:rPr lang="en-US" sz="1200" dirty="0" smtClean="0"/>
              <a:t>Maytin Engineering </a:t>
            </a:r>
          </a:p>
          <a:p>
            <a:r>
              <a:rPr lang="en-US" sz="1200" dirty="0" smtClean="0"/>
              <a:t>Nodarse and Associates </a:t>
            </a:r>
          </a:p>
          <a:p>
            <a:r>
              <a:rPr lang="en-US" sz="1200" dirty="0" smtClean="0"/>
              <a:t>Nova Engineering and Environmental </a:t>
            </a:r>
          </a:p>
          <a:p>
            <a:r>
              <a:rPr lang="en-US" sz="1200" dirty="0" smtClean="0"/>
              <a:t>Performance Turf </a:t>
            </a:r>
          </a:p>
          <a:p>
            <a:r>
              <a:rPr lang="en-US" sz="1200" dirty="0" smtClean="0"/>
              <a:t>Pressure Cleaning </a:t>
            </a:r>
          </a:p>
          <a:p>
            <a:r>
              <a:rPr lang="en-US" sz="1200" dirty="0" smtClean="0"/>
              <a:t>Resources Tech </a:t>
            </a:r>
          </a:p>
          <a:p>
            <a:r>
              <a:rPr lang="en-US" sz="1200" dirty="0" smtClean="0"/>
              <a:t>Shoreline Foundation </a:t>
            </a:r>
          </a:p>
          <a:p>
            <a:r>
              <a:rPr lang="en-US" sz="1200" dirty="0" smtClean="0"/>
              <a:t>Signal Group </a:t>
            </a:r>
          </a:p>
          <a:p>
            <a:r>
              <a:rPr lang="en-US" sz="1200" dirty="0" smtClean="0"/>
              <a:t>Sorrel Development </a:t>
            </a:r>
          </a:p>
          <a:p>
            <a:r>
              <a:rPr lang="en-US" sz="1200" dirty="0" smtClean="0"/>
              <a:t>South Florida Pile </a:t>
            </a:r>
          </a:p>
          <a:p>
            <a:r>
              <a:rPr lang="en-US" sz="1200" dirty="0" smtClean="0"/>
              <a:t>Speedy Cutting </a:t>
            </a:r>
          </a:p>
          <a:p>
            <a:r>
              <a:rPr lang="en-US" sz="1200" dirty="0" smtClean="0"/>
              <a:t>T&amp;R Painting </a:t>
            </a:r>
          </a:p>
          <a:p>
            <a:r>
              <a:rPr lang="en-US" sz="1200" dirty="0" smtClean="0"/>
              <a:t>Tate Transport </a:t>
            </a:r>
          </a:p>
          <a:p>
            <a:r>
              <a:rPr lang="en-US" sz="1200" dirty="0" smtClean="0"/>
              <a:t>Test Lab </a:t>
            </a:r>
          </a:p>
          <a:p>
            <a:r>
              <a:rPr lang="en-US" sz="1200" dirty="0" smtClean="0"/>
              <a:t>Transcore </a:t>
            </a:r>
          </a:p>
          <a:p>
            <a:r>
              <a:rPr lang="en-US" sz="1200" dirty="0" smtClean="0"/>
              <a:t>US Grounds </a:t>
            </a:r>
          </a:p>
          <a:p>
            <a:r>
              <a:rPr lang="en-US" sz="1200" dirty="0" smtClean="0"/>
              <a:t>Weekly Asphalt </a:t>
            </a:r>
          </a:p>
          <a:p>
            <a:r>
              <a:rPr lang="en-US" sz="1200" dirty="0" smtClean="0"/>
              <a:t>Wingerter Laboratory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6477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Currently over 90 Firms employing over 1100 staff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001000" cy="5105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I-595 Express Project Office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10368 State Road 84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Davie, Florida 33324</a:t>
            </a:r>
            <a:endParaRPr lang="en-US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3"/>
              </a:rPr>
              <a:t>www.I-595.com</a:t>
            </a:r>
            <a:endParaRPr lang="en-US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DFC0"/>
              </a:clrFrom>
              <a:clrTo>
                <a:srgbClr val="FFDF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334000"/>
            <a:ext cx="12287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817" y="1815747"/>
            <a:ext cx="876517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I-595 Express Corridor Improvements Project</a:t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sz="28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sz="28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Rick Dun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Construction Project Manager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	DRAGADOS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roject_Improvement_UPDATED_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20025" cy="87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2286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r>
              <a:rPr lang="en-US" dirty="0" smtClean="0"/>
              <a:t> A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600" dirty="0" err="1" smtClean="0"/>
              <a:t>Sawgrass</a:t>
            </a:r>
            <a:r>
              <a:rPr lang="en-US" sz="1600" dirty="0" smtClean="0"/>
              <a:t> Expressway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Flamingo Road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715000"/>
            <a:ext cx="1905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r>
              <a:rPr lang="en-US" dirty="0" smtClean="0"/>
              <a:t> B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Flamingo Road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Nob Hill Road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715000"/>
            <a:ext cx="17526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r>
              <a:rPr lang="en-US" dirty="0" smtClean="0"/>
              <a:t> C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Nob Hill Road to</a:t>
            </a:r>
          </a:p>
          <a:p>
            <a:r>
              <a:rPr lang="en-US" sz="1600" dirty="0" smtClean="0"/>
              <a:t>  Davie Road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5715000"/>
            <a:ext cx="1828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r>
              <a:rPr lang="en-US" dirty="0" smtClean="0"/>
              <a:t> 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Davie Road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I-95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495800"/>
            <a:ext cx="16764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</a:t>
            </a:r>
            <a:r>
              <a:rPr lang="en-US" dirty="0" smtClean="0"/>
              <a:t> E</a:t>
            </a:r>
          </a:p>
          <a:p>
            <a:r>
              <a:rPr lang="en-US" sz="1600" dirty="0" smtClean="0"/>
              <a:t>  Florida Turnpike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981200"/>
            <a:ext cx="152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Greenway West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667000"/>
            <a:ext cx="1447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Greenway East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2952209"/>
            <a:ext cx="5638800" cy="29783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Dragados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USA Self Performance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DBE Utilization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8.1%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292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I-595 Corridor Roadway Improvements Project</a:t>
            </a:r>
            <a:br>
              <a:rPr lang="en-US" sz="2400" b="1" dirty="0" smtClean="0"/>
            </a:br>
            <a:r>
              <a:rPr lang="en-US" sz="2400" b="1" dirty="0" smtClean="0"/>
              <a:t>General Contracting Requirements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9451" y="1992087"/>
            <a:ext cx="8490857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Segments Erosion Control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Stephenson Construction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Segments MSE Wall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Bonn-J Contracting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Segments Pavement Markings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Gene’s Striping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Segment Sound Barrier Walls –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Duratek Precast Technologies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Barrier Class V Finish 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Zarnas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 C Roadway, Drainage, Concrete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Bergeron Land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 C Bulkhead 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Ebsary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Foundation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 C Micro-tunneling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Bradshaw Construction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 D Roadway, Drainage, Concrete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Ranger Construction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 D Signs and Signals 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Southeast Underground Utilities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Segement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 Guardrail –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Guaranteed Fence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Bridges –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GLF Construction,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Dragados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-Baker Joint Venture,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-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Concrete, Steel Girders, Piling,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Prestressed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Beams, Sheet Piling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4085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I-595 Corridor Roadway Improvements </a:t>
            </a:r>
            <a:br>
              <a:rPr lang="en-US" sz="2400" b="1" dirty="0" smtClean="0"/>
            </a:br>
            <a:r>
              <a:rPr lang="en-US" sz="2400" b="1" dirty="0" smtClean="0"/>
              <a:t>Project Contracts in Place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676400"/>
            <a:ext cx="6191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Greenway West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Work commenced June 2009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Expected completion June 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Contracts to be Let - None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1674" y="3899263"/>
            <a:ext cx="614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Greenway East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Work commenced April 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Expected completion November 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Contracts to be Let - </a:t>
            </a:r>
            <a:r>
              <a:rPr lang="en-US" sz="2000" dirty="0" smtClean="0">
                <a:solidFill>
                  <a:srgbClr val="0070C0"/>
                </a:solidFill>
              </a:rPr>
              <a:t>Asphalt Paving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	         Landscaping, Sod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8985" y="1214847"/>
            <a:ext cx="58891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Segment C (Nob Hill Road to Davie Road)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commenced February 2010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Expected completion July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Contractors - Bergeron Land Development</a:t>
            </a:r>
          </a:p>
          <a:p>
            <a:r>
              <a:rPr lang="en-US" dirty="0" smtClean="0"/>
              <a:t>	      Bonn-J Contracting</a:t>
            </a:r>
          </a:p>
          <a:p>
            <a:r>
              <a:rPr lang="en-US" dirty="0" smtClean="0"/>
              <a:t>	      Bradshaw Construction</a:t>
            </a:r>
          </a:p>
          <a:p>
            <a:r>
              <a:rPr lang="en-US" dirty="0" smtClean="0"/>
              <a:t>	      Dragados-Baker Joint Venture  </a:t>
            </a:r>
          </a:p>
          <a:p>
            <a:r>
              <a:rPr lang="en-US" dirty="0" smtClean="0"/>
              <a:t>	      Duratek </a:t>
            </a:r>
          </a:p>
          <a:p>
            <a:r>
              <a:rPr lang="en-US" dirty="0" smtClean="0"/>
              <a:t>	      </a:t>
            </a:r>
            <a:r>
              <a:rPr lang="en-US" dirty="0" err="1" smtClean="0"/>
              <a:t>Ebsary</a:t>
            </a:r>
            <a:r>
              <a:rPr lang="en-US" dirty="0" smtClean="0"/>
              <a:t> Foundation</a:t>
            </a:r>
          </a:p>
          <a:p>
            <a:r>
              <a:rPr lang="en-US" dirty="0" smtClean="0"/>
              <a:t>	      Gene’s Striping</a:t>
            </a:r>
          </a:p>
          <a:p>
            <a:r>
              <a:rPr lang="en-US" dirty="0" smtClean="0"/>
              <a:t>	      GLF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Contracts to be Let - </a:t>
            </a:r>
            <a:r>
              <a:rPr lang="en-US" dirty="0" smtClean="0">
                <a:solidFill>
                  <a:srgbClr val="0070C0"/>
                </a:solidFill>
              </a:rPr>
              <a:t>Friction Course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Rumble Strips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Landscaping, Sod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ITS Infrastructure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Various Utility Relocations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Bridges (6)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226423" y="1106263"/>
            <a:ext cx="8765177" cy="48348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Juan Miguel </a:t>
            </a:r>
            <a:r>
              <a:rPr lang="en-US" b="1" dirty="0" err="1" smtClean="0">
                <a:ln w="3175">
                  <a:solidFill>
                    <a:srgbClr val="FFE181"/>
                  </a:solidFill>
                </a:ln>
              </a:rPr>
              <a:t>Peréz</a:t>
            </a: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dirty="0" smtClean="0">
                <a:ln w="3175">
                  <a:solidFill>
                    <a:srgbClr val="FFE181"/>
                  </a:solidFill>
                </a:ln>
              </a:rPr>
              <a:t>Executive Vice President</a:t>
            </a: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DRAGADOS USA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Alvaro Muelas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n w="3175">
                  <a:solidFill>
                    <a:srgbClr val="FFE181"/>
                  </a:solidFill>
                </a:ln>
              </a:rPr>
              <a:t>Chief Executive Officer</a:t>
            </a: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I 595 EXPRESS, LLC</a:t>
            </a: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</a:rPr>
              <a:t> </a:t>
            </a:r>
            <a:br>
              <a:rPr lang="en-US" sz="2400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5920" y="1149531"/>
            <a:ext cx="60894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Segment D (Davie Road to I-95)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to commence June 2010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Expected completion October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Contractors – Ranger Construction </a:t>
            </a:r>
          </a:p>
          <a:p>
            <a:r>
              <a:rPr lang="en-US" dirty="0" smtClean="0"/>
              <a:t>	       Southeast Underground Utilities</a:t>
            </a:r>
          </a:p>
          <a:p>
            <a:r>
              <a:rPr lang="en-US" dirty="0" smtClean="0"/>
              <a:t>	       Guaranteed Fence</a:t>
            </a:r>
          </a:p>
          <a:p>
            <a:r>
              <a:rPr lang="en-US" dirty="0" smtClean="0"/>
              <a:t>	       Bonn-J Contracting</a:t>
            </a:r>
          </a:p>
          <a:p>
            <a:r>
              <a:rPr lang="en-US" dirty="0" smtClean="0"/>
              <a:t>	       Gene’s Striping</a:t>
            </a:r>
          </a:p>
          <a:p>
            <a:r>
              <a:rPr lang="en-US" dirty="0" smtClean="0"/>
              <a:t>	       GLF Construction</a:t>
            </a:r>
          </a:p>
          <a:p>
            <a:r>
              <a:rPr lang="en-US" dirty="0" smtClean="0"/>
              <a:t>	       Dragados-Baker Joint Venture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Contracts to be Let -  </a:t>
            </a:r>
            <a:r>
              <a:rPr lang="en-US" dirty="0" smtClean="0">
                <a:solidFill>
                  <a:srgbClr val="0070C0"/>
                </a:solidFill>
              </a:rPr>
              <a:t>Friction Course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       Bulkhead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 Rumble Strips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 Landscaping, Sod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 ITS Infrastructure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 Various Utility Relocations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		       Bridges (5)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800" y="1162594"/>
            <a:ext cx="6766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Segment E (Florida Turnpike)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to commence 3</a:t>
            </a:r>
            <a:r>
              <a:rPr lang="en-US" baseline="30000" dirty="0" smtClean="0"/>
              <a:t>rd</a:t>
            </a:r>
            <a:r>
              <a:rPr lang="en-US" dirty="0" smtClean="0"/>
              <a:t> Quarter 2010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Expected completion November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Contractors – Bonn-J Contracting</a:t>
            </a:r>
          </a:p>
          <a:p>
            <a:r>
              <a:rPr lang="en-US" dirty="0" smtClean="0"/>
              <a:t>	       Duratek</a:t>
            </a:r>
          </a:p>
          <a:p>
            <a:r>
              <a:rPr lang="en-US" dirty="0" smtClean="0"/>
              <a:t>	       Gene’s Striping</a:t>
            </a:r>
          </a:p>
          <a:p>
            <a:r>
              <a:rPr lang="en-US" dirty="0" smtClean="0"/>
              <a:t>	       GLF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Contracts to be Let </a:t>
            </a:r>
            <a:br>
              <a:rPr lang="en-US" dirty="0" smtClean="0"/>
            </a:br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0070C0"/>
                </a:solidFill>
              </a:rPr>
              <a:t>Roadway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Drainage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Concrete Work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Signs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Guardrail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Lighting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ITS Infrastructure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Various Utility Relocations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Friction Course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Landscaping, Sod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Bridges (1)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268" y="948690"/>
            <a:ext cx="82034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Segment A (</a:t>
            </a:r>
            <a:r>
              <a:rPr lang="en-US" b="1" dirty="0" err="1" smtClean="0"/>
              <a:t>Sawgrass</a:t>
            </a:r>
            <a:r>
              <a:rPr lang="en-US" b="1" dirty="0" smtClean="0"/>
              <a:t> Expressway to Flamingo Road)</a:t>
            </a:r>
          </a:p>
          <a:p>
            <a:pPr algn="ctr"/>
            <a:r>
              <a:rPr lang="en-US" b="1" dirty="0" smtClean="0"/>
              <a:t>Segment B (Flamingo Road to Nob Hill Road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to commence 3</a:t>
            </a:r>
            <a:r>
              <a:rPr lang="en-US" baseline="30000" dirty="0" smtClean="0"/>
              <a:t>rd</a:t>
            </a:r>
            <a:r>
              <a:rPr lang="en-US" dirty="0" smtClean="0"/>
              <a:t> Quarter 2010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Expected completion August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Contractors – GLF Construction</a:t>
            </a:r>
          </a:p>
          <a:p>
            <a:pPr lvl="1"/>
            <a:r>
              <a:rPr lang="en-US" dirty="0" smtClean="0"/>
              <a:t>	       Bonn-J Contracting</a:t>
            </a:r>
          </a:p>
          <a:p>
            <a:r>
              <a:rPr lang="en-US" dirty="0" smtClean="0"/>
              <a:t>	       Dragados-Baker Joint Venture</a:t>
            </a:r>
          </a:p>
          <a:p>
            <a:r>
              <a:rPr lang="en-US" dirty="0" smtClean="0"/>
              <a:t>	       Duratek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Contracts to be Let – </a:t>
            </a:r>
            <a:r>
              <a:rPr lang="en-US" sz="1600" b="1" dirty="0" smtClean="0">
                <a:solidFill>
                  <a:srgbClr val="0070C0"/>
                </a:solidFill>
              </a:rPr>
              <a:t>Roadway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Drainage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Concrete Work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Signs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Signalization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Guardrail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Lighting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ITS Infrastructure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Various Utility Relocations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Friction Course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Landscaping, Sod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		        Bridges (5)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131" y="1828808"/>
            <a:ext cx="8752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I-595 Express Corridor Improvements Project</a:t>
            </a: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sz="28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	</a:t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Isa Carreras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Human Resource Manager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DRAGADOS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070" y="1920246"/>
            <a:ext cx="89219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I-595 Express Corridor Improvements Project</a:t>
            </a: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sz="28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	</a:t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Sylvia Blackmon-Roberts</a:t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President / CEO</a:t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sz="28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Lee Thomas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sz="2800" b="1" dirty="0" smtClean="0">
                <a:ln w="3175">
                  <a:solidFill>
                    <a:srgbClr val="FFE181"/>
                  </a:solidFill>
                </a:ln>
              </a:rPr>
              <a:t>Blackmon Roberts Group,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00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I-595 Express Project 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10368 State Road 84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Davie, Florida 33324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Info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www.I-595.com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+mn-lt"/>
              </a:rPr>
              <a:t>Vendor Registration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www.i595express.com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2069" y="1143000"/>
            <a:ext cx="8739051" cy="532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8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n-lt"/>
              </a:rPr>
              <a:t>FOR COMING!</a:t>
            </a:r>
            <a:br>
              <a:rPr lang="en-US" sz="48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n-lt"/>
              </a:rPr>
            </a:br>
            <a:endParaRPr lang="en-US" sz="4800" b="1" dirty="0" smtClean="0"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EXPO HALL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n-lt"/>
              </a:rPr>
              <a:t>Open until 10:00 a.m.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222068" y="992777"/>
            <a:ext cx="8765177" cy="5484223"/>
          </a:xfrm>
        </p:spPr>
        <p:txBody>
          <a:bodyPr rtlCol="0">
            <a:no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1200"/>
              </a:spcBef>
              <a:buNone/>
              <a:defRPr/>
            </a:pPr>
            <a:r>
              <a:rPr lang="en-US" sz="5400" b="1" dirty="0" smtClean="0">
                <a:ln w="3175">
                  <a:solidFill>
                    <a:srgbClr val="FFE181"/>
                  </a:solidFill>
                </a:ln>
              </a:rPr>
              <a:t>CHECK </a:t>
            </a:r>
            <a:br>
              <a:rPr lang="en-US" sz="54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5400" b="1" dirty="0" smtClean="0">
                <a:ln w="3175">
                  <a:solidFill>
                    <a:srgbClr val="FFE181"/>
                  </a:solidFill>
                </a:ln>
              </a:rPr>
              <a:t/>
            </a:r>
            <a:br>
              <a:rPr lang="en-US" sz="5400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sz="5400" b="1" dirty="0" smtClean="0">
                <a:ln w="3175">
                  <a:solidFill>
                    <a:srgbClr val="FFE181"/>
                  </a:solidFill>
                </a:ln>
              </a:rPr>
              <a:t>PRESENTATION</a:t>
            </a:r>
            <a:endParaRPr lang="en-US" b="1" dirty="0" smtClean="0">
              <a:ln w="3175">
                <a:solidFill>
                  <a:srgbClr val="FFE181"/>
                </a:solidFill>
              </a:ln>
            </a:endParaRP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</a:rPr>
              <a:t> </a:t>
            </a:r>
            <a:br>
              <a:rPr lang="en-US" sz="2400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</p:txBody>
      </p:sp>
      <p:pic>
        <p:nvPicPr>
          <p:cNvPr id="3" name="Picture 2" descr="Facebook JDCH Foundation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897" y="4140927"/>
            <a:ext cx="4424980" cy="175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bright="30000" contrast="-39000"/>
          </a:blip>
          <a:srcRect/>
          <a:stretch>
            <a:fillRect/>
          </a:stretch>
        </p:blipFill>
        <p:spPr bwMode="auto">
          <a:xfrm>
            <a:off x="-63620" y="940525"/>
            <a:ext cx="9246809" cy="591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2777"/>
            <a:ext cx="9144000" cy="548422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</a:rPr>
              <a:t>	</a:t>
            </a: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I-595 Express Corridor Improvements Project</a:t>
            </a: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endParaRPr lang="en-US" b="1" dirty="0" smtClean="0">
              <a:ln w="3175">
                <a:solidFill>
                  <a:srgbClr val="FFE181"/>
                </a:solidFill>
              </a:ln>
            </a:endParaRP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	</a:t>
            </a:r>
            <a:br>
              <a:rPr lang="en-US" b="1" dirty="0" smtClean="0">
                <a:ln w="3175">
                  <a:solidFill>
                    <a:srgbClr val="FFE181"/>
                  </a:solidFill>
                </a:ln>
              </a:rPr>
            </a:b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Paul Lampley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      I-595 Construction Project Manager</a:t>
            </a:r>
          </a:p>
          <a:p>
            <a:pPr algn="ctr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en-US" b="1" dirty="0" smtClean="0">
                <a:ln w="3175">
                  <a:solidFill>
                    <a:srgbClr val="FFE181"/>
                  </a:solidFill>
                </a:ln>
              </a:rPr>
              <a:t>	 District Four, FDOT</a:t>
            </a: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</a:rPr>
              <a:t> </a:t>
            </a:r>
            <a:br>
              <a:rPr lang="en-US" sz="2400" b="1" dirty="0" smtClean="0">
                <a:ln w="3175">
                  <a:solidFill>
                    <a:srgbClr val="FFE181"/>
                  </a:solidFill>
                </a:ln>
              </a:rPr>
            </a:br>
            <a:endParaRPr lang="en-US" sz="2400" b="1" dirty="0" smtClean="0">
              <a:ln w="3175">
                <a:solidFill>
                  <a:srgbClr val="FFE181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DFC0"/>
              </a:clrFrom>
              <a:clrTo>
                <a:srgbClr val="FFDF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5685" y="5046617"/>
            <a:ext cx="12287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532" y="1180011"/>
            <a:ext cx="5867400" cy="533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b="1" dirty="0" smtClean="0"/>
              <a:t>Ceremonial Groundbreaking</a:t>
            </a:r>
          </a:p>
          <a:p>
            <a:pPr algn="ctr"/>
            <a:r>
              <a:rPr lang="en-US" sz="1400" dirty="0" smtClean="0"/>
              <a:t>February 26, 2010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51" y="1262742"/>
            <a:ext cx="1899804" cy="526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737" y="3789427"/>
            <a:ext cx="4267200" cy="28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M:\Public Information\Presentations\FICE Presentation\PHOTOS\Groundbreaking\I-595 Ground Breaking 2-2010 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051" y="1909355"/>
            <a:ext cx="3733800" cy="223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85" y="3794759"/>
            <a:ext cx="9144000" cy="3139321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9" descr="SIMPLIFY_TYP - PPT0019"/>
          <p:cNvPicPr>
            <a:picLocks noChangeAspect="1" noChangeArrowheads="1"/>
          </p:cNvPicPr>
          <p:nvPr/>
        </p:nvPicPr>
        <p:blipFill>
          <a:blip r:embed="rId3" cstate="print"/>
          <a:srcRect t="40454" b="9091"/>
          <a:stretch>
            <a:fillRect/>
          </a:stretch>
        </p:blipFill>
        <p:spPr bwMode="auto">
          <a:xfrm>
            <a:off x="76200" y="1066800"/>
            <a:ext cx="8915400" cy="27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7363" y="1143000"/>
            <a:ext cx="76501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50000"/>
              </a:spcBef>
            </a:pPr>
            <a:endParaRPr lang="en-US" sz="3000" dirty="0">
              <a:solidFill>
                <a:srgbClr val="011FB4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3962400"/>
            <a:ext cx="4529138" cy="2601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Reversible Express Lanes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Connect to Florida’s Turnpike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Road Tolling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 84 Continuous Connection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Turnpike Interchange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Broward County Greenway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3000" y="3581400"/>
            <a:ext cx="3870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2200" dirty="0"/>
          </a:p>
          <a:p>
            <a:pPr marL="417513" indent="-3810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Calibri" pitchFamily="34" charset="0"/>
              <a:buChar char="•"/>
              <a:defRPr/>
            </a:pPr>
            <a:r>
              <a:rPr lang="en-US" sz="2200" dirty="0">
                <a:latin typeface="+mn-lt"/>
              </a:rPr>
              <a:t>Ramp Improvements</a:t>
            </a:r>
          </a:p>
          <a:p>
            <a:pPr marL="720725" lvl="1" indent="-271463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•"/>
              <a:defRPr/>
            </a:pPr>
            <a:r>
              <a:rPr lang="en-US" sz="2100" dirty="0">
                <a:latin typeface="+mn-lt"/>
              </a:rPr>
              <a:t>Auxiliary Lanes</a:t>
            </a:r>
          </a:p>
          <a:p>
            <a:pPr marL="720725" lvl="1" indent="-271463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•"/>
              <a:defRPr/>
            </a:pPr>
            <a:r>
              <a:rPr lang="en-US" sz="2100" dirty="0">
                <a:latin typeface="+mn-lt"/>
              </a:rPr>
              <a:t>Ramp Braids</a:t>
            </a:r>
          </a:p>
          <a:p>
            <a:pPr marL="720725" lvl="1" indent="-271463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•"/>
              <a:defRPr/>
            </a:pPr>
            <a:r>
              <a:rPr lang="en-US" sz="2100" dirty="0">
                <a:latin typeface="+mn-lt"/>
              </a:rPr>
              <a:t>Bypass Bridges</a:t>
            </a:r>
          </a:p>
          <a:p>
            <a:pPr marL="417513" indent="-3810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Calibri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Sound Barrier </a:t>
            </a:r>
            <a:r>
              <a:rPr lang="en-US" sz="2200" dirty="0">
                <a:latin typeface="+mn-lt"/>
              </a:rPr>
              <a:t>Walls</a:t>
            </a:r>
          </a:p>
          <a:p>
            <a:pPr marL="417513" indent="-3810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Calibri" pitchFamily="34" charset="0"/>
              <a:buChar char="•"/>
              <a:defRPr/>
            </a:pPr>
            <a:r>
              <a:rPr lang="en-US" sz="2200" dirty="0">
                <a:latin typeface="+mn-lt"/>
              </a:rPr>
              <a:t>Transit Accommodations</a:t>
            </a:r>
          </a:p>
          <a:p>
            <a:pPr marL="417513" indent="-3810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Calibri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Express Bus Service</a:t>
            </a:r>
            <a:endParaRPr lang="en-US" sz="2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25" y="927781"/>
            <a:ext cx="58674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Components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595 Video - Compressed Cont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4325" y="1162050"/>
            <a:ext cx="8582025" cy="550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 contrast="-55000"/>
          </a:blip>
          <a:srcRect/>
          <a:stretch>
            <a:fillRect/>
          </a:stretch>
        </p:blipFill>
        <p:spPr bwMode="auto">
          <a:xfrm>
            <a:off x="247650" y="1057275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268" y="1175976"/>
            <a:ext cx="579120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P3 Benefits</a:t>
            </a:r>
            <a:endParaRPr lang="en-US" sz="4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2425" y="1552851"/>
            <a:ext cx="8477250" cy="4717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Accelerates the Schedule</a:t>
            </a:r>
          </a:p>
          <a:p>
            <a:pPr marL="342900" lvl="1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Provides capacity improvements 15 years sooner than originally planned</a:t>
            </a:r>
          </a:p>
          <a:p>
            <a:pPr marL="34290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Provides finance mechanism for funding shortfall</a:t>
            </a:r>
          </a:p>
          <a:p>
            <a:pPr marL="34290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No payments until project substantially complete</a:t>
            </a:r>
          </a:p>
          <a:p>
            <a:pPr marL="34290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Potential to deliver long-term cost savings and higher levels of service </a:t>
            </a:r>
          </a:p>
          <a:p>
            <a:pPr marL="34290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Transfer of appropriate risk items to private partner </a:t>
            </a:r>
          </a:p>
          <a:p>
            <a:pPr marL="342900" lvl="0" indent="-342900" fontAlgn="auto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3175">
                  <a:solidFill>
                    <a:srgbClr val="FFE181"/>
                  </a:solidFill>
                </a:ln>
                <a:latin typeface="+mn-lt"/>
              </a:rPr>
              <a:t>Encourages Industry Innovation</a:t>
            </a:r>
          </a:p>
          <a:p>
            <a:pPr marL="742950" marR="0" lvl="1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800" b="1" dirty="0" smtClean="0">
              <a:ln w="3175">
                <a:solidFill>
                  <a:srgbClr val="FFC000"/>
                </a:solidFill>
              </a:ln>
              <a:latin typeface="+mn-lt"/>
            </a:endParaRPr>
          </a:p>
          <a:p>
            <a:pPr marL="742950" marR="0" lvl="1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800" b="1" dirty="0" smtClean="0">
                <a:ln w="3175">
                  <a:solidFill>
                    <a:srgbClr val="FFC0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endParaRPr kumimoji="0" lang="en-US" sz="800" b="1" i="0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100" b="1" i="0" u="none" strike="noStrike" kern="1200" cap="none" spc="0" normalizeH="0" baseline="0" noProof="0" dirty="0" smtClean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100" b="1" i="1" u="none" strike="noStrike" kern="1200" cap="none" spc="0" normalizeH="0" baseline="0" noProof="0" dirty="0" smtClean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100" b="1" i="0" u="none" strike="noStrike" kern="1200" cap="none" spc="0" normalizeH="0" baseline="0" noProof="0" dirty="0" smtClean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100" b="1" i="0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100" b="1" i="1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 w="3175">
                <a:solidFill>
                  <a:srgbClr val="FFC000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152400" y="1066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5" name="Rectangle 85"/>
          <p:cNvSpPr>
            <a:spLocks noChangeArrowheads="1"/>
          </p:cNvSpPr>
          <p:nvPr/>
        </p:nvSpPr>
        <p:spPr bwMode="auto">
          <a:xfrm>
            <a:off x="3200400" y="1371600"/>
            <a:ext cx="2743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b="1" dirty="0">
              <a:latin typeface="Helvetica 45 Light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en-US" sz="800" b="1" dirty="0">
              <a:latin typeface="Helvetica 45 Light" pitchFamily="34" charset="0"/>
            </a:endParaRPr>
          </a:p>
        </p:txBody>
      </p:sp>
      <p:sp>
        <p:nvSpPr>
          <p:cNvPr id="56" name="Rectangle 86"/>
          <p:cNvSpPr>
            <a:spLocks noChangeArrowheads="1"/>
          </p:cNvSpPr>
          <p:nvPr/>
        </p:nvSpPr>
        <p:spPr bwMode="auto">
          <a:xfrm>
            <a:off x="3200400" y="1066800"/>
            <a:ext cx="2743200" cy="3007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Executive Oversight</a:t>
            </a:r>
            <a:endParaRPr lang="en-A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24200" y="137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FHWA Major Projects Engineer</a:t>
            </a:r>
          </a:p>
          <a:p>
            <a:pPr algn="ctr"/>
            <a:r>
              <a:rPr lang="en-US" sz="1000" dirty="0" smtClean="0"/>
              <a:t>D4 Secretary</a:t>
            </a:r>
          </a:p>
          <a:p>
            <a:pPr algn="ctr"/>
            <a:r>
              <a:rPr lang="en-US" sz="1000" dirty="0" smtClean="0"/>
              <a:t>D4 Director of Transportation Development</a:t>
            </a:r>
          </a:p>
          <a:p>
            <a:pPr algn="ctr"/>
            <a:r>
              <a:rPr lang="en-US" sz="1000" dirty="0" smtClean="0"/>
              <a:t>D4 Director of Operations</a:t>
            </a:r>
            <a:endParaRPr lang="en-US" sz="1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0" y="2057400"/>
            <a:ext cx="3048000" cy="685800"/>
            <a:chOff x="3962400" y="1066800"/>
            <a:chExt cx="3048000" cy="1143000"/>
          </a:xfrm>
        </p:grpSpPr>
        <p:sp>
          <p:nvSpPr>
            <p:cNvPr id="99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00" name="Rectangle 86"/>
            <p:cNvSpPr>
              <a:spLocks noChangeArrowheads="1"/>
            </p:cNvSpPr>
            <p:nvPr/>
          </p:nvSpPr>
          <p:spPr bwMode="auto">
            <a:xfrm>
              <a:off x="4114800" y="1066802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Legal Advisory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962400" y="1371600"/>
              <a:ext cx="3048000" cy="66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FDOT C.O. &amp; D4 Legal Counsel</a:t>
              </a:r>
            </a:p>
            <a:p>
              <a:pPr algn="ctr"/>
              <a:r>
                <a:rPr lang="en-US" sz="1000" dirty="0" smtClean="0"/>
                <a:t>Nossaman, Gunther, Knox &amp; Elliott, LLP</a:t>
              </a:r>
              <a:endParaRPr lang="en-US" sz="10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43600" y="1981200"/>
            <a:ext cx="3048000" cy="685800"/>
            <a:chOff x="3962400" y="1066800"/>
            <a:chExt cx="3048000" cy="1143000"/>
          </a:xfrm>
        </p:grpSpPr>
        <p:sp>
          <p:nvSpPr>
            <p:cNvPr id="103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04" name="Rectangle 86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Financial  Advisory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62400" y="1371600"/>
              <a:ext cx="3048000" cy="66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FDOT C.O. &amp; D4 Senior Finance Staff</a:t>
              </a:r>
            </a:p>
            <a:p>
              <a:pPr algn="ctr"/>
              <a:r>
                <a:rPr lang="en-US" sz="1000" dirty="0" smtClean="0"/>
                <a:t>Jeffrey Parker &amp; Associates</a:t>
              </a:r>
              <a:endParaRPr lang="en-US" sz="10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0" y="2895600"/>
            <a:ext cx="3048000" cy="685800"/>
            <a:chOff x="3962400" y="1066800"/>
            <a:chExt cx="3048000" cy="1143000"/>
          </a:xfrm>
        </p:grpSpPr>
        <p:sp>
          <p:nvSpPr>
            <p:cNvPr id="107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08" name="Rectangle 86"/>
            <p:cNvSpPr>
              <a:spLocks noChangeArrowheads="1"/>
            </p:cNvSpPr>
            <p:nvPr/>
          </p:nvSpPr>
          <p:spPr bwMode="auto">
            <a:xfrm>
              <a:off x="4114800" y="1066802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Project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962400" y="1371600"/>
              <a:ext cx="3048000" cy="66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D4 I-595 Project Manager</a:t>
              </a:r>
            </a:p>
            <a:p>
              <a:pPr algn="ctr"/>
              <a:r>
                <a:rPr lang="en-US" sz="1000" dirty="0" smtClean="0"/>
                <a:t>D4 Construction/Operations Project Manager</a:t>
              </a:r>
              <a:endParaRPr lang="en-US" sz="10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943600" y="2895600"/>
            <a:ext cx="3048000" cy="736878"/>
            <a:chOff x="5562600" y="3200400"/>
            <a:chExt cx="3048000" cy="736878"/>
          </a:xfrm>
        </p:grpSpPr>
        <p:sp>
          <p:nvSpPr>
            <p:cNvPr id="111" name="Rectangle 85"/>
            <p:cNvSpPr>
              <a:spLocks noChangeArrowheads="1"/>
            </p:cNvSpPr>
            <p:nvPr/>
          </p:nvSpPr>
          <p:spPr bwMode="auto">
            <a:xfrm>
              <a:off x="5715000" y="3200400"/>
              <a:ext cx="2743200" cy="685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12" name="Rectangle 86"/>
            <p:cNvSpPr>
              <a:spLocks noChangeArrowheads="1"/>
            </p:cNvSpPr>
            <p:nvPr/>
          </p:nvSpPr>
          <p:spPr bwMode="auto">
            <a:xfrm>
              <a:off x="5715000" y="3200400"/>
              <a:ext cx="2743200" cy="18047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Technical Liaison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562600" y="3383280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FHWA</a:t>
              </a:r>
            </a:p>
            <a:p>
              <a:pPr algn="ctr"/>
              <a:r>
                <a:rPr lang="en-US" sz="1000" dirty="0" smtClean="0"/>
                <a:t>Florida’s Turnpike Enterprise</a:t>
              </a:r>
            </a:p>
            <a:p>
              <a:pPr algn="ctr"/>
              <a:r>
                <a:rPr lang="en-US" sz="1000" dirty="0" smtClean="0"/>
                <a:t>FDOT C.O. Structures</a:t>
              </a:r>
              <a:endParaRPr lang="en-US" sz="10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048000" y="4114800"/>
            <a:ext cx="3048000" cy="685800"/>
            <a:chOff x="3962400" y="1066800"/>
            <a:chExt cx="3048000" cy="1143000"/>
          </a:xfrm>
        </p:grpSpPr>
        <p:sp>
          <p:nvSpPr>
            <p:cNvPr id="115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16" name="Rectangle 86"/>
            <p:cNvSpPr>
              <a:spLocks noChangeArrowheads="1"/>
            </p:cNvSpPr>
            <p:nvPr/>
          </p:nvSpPr>
          <p:spPr bwMode="auto">
            <a:xfrm>
              <a:off x="4114800" y="1066802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Construction/Operations Management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962400" y="1371600"/>
              <a:ext cx="3048000" cy="66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Oversight CEI Resident Engineer</a:t>
              </a:r>
            </a:p>
            <a:p>
              <a:pPr algn="ctr"/>
              <a:r>
                <a:rPr lang="en-US" sz="1000" dirty="0" smtClean="0"/>
                <a:t>The Corradino Group</a:t>
              </a:r>
              <a:endParaRPr lang="en-US" sz="10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553200" y="4114800"/>
            <a:ext cx="2286000" cy="1014174"/>
            <a:chOff x="6553200" y="3962400"/>
            <a:chExt cx="2286000" cy="1014174"/>
          </a:xfrm>
        </p:grpSpPr>
        <p:sp>
          <p:nvSpPr>
            <p:cNvPr id="123" name="Rectangle 85"/>
            <p:cNvSpPr>
              <a:spLocks noChangeArrowheads="1"/>
            </p:cNvSpPr>
            <p:nvPr/>
          </p:nvSpPr>
          <p:spPr bwMode="auto">
            <a:xfrm>
              <a:off x="6553200" y="3962400"/>
              <a:ext cx="2209800" cy="990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24" name="Rectangle 86"/>
            <p:cNvSpPr>
              <a:spLocks noChangeArrowheads="1"/>
            </p:cNvSpPr>
            <p:nvPr/>
          </p:nvSpPr>
          <p:spPr bwMode="auto">
            <a:xfrm>
              <a:off x="6553200" y="3962401"/>
              <a:ext cx="2209800" cy="152399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Public Information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53200" y="4114800"/>
              <a:ext cx="2286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D4 Director of Public Information</a:t>
              </a:r>
            </a:p>
            <a:p>
              <a:pPr algn="ctr"/>
              <a:r>
                <a:rPr lang="en-US" sz="1000" dirty="0" smtClean="0"/>
                <a:t>CDC Public Information Consultant</a:t>
              </a:r>
            </a:p>
            <a:p>
              <a:pPr algn="ctr"/>
              <a:r>
                <a:rPr lang="en-US" sz="1000" dirty="0" smtClean="0"/>
                <a:t>Media Relations Group</a:t>
              </a:r>
            </a:p>
            <a:p>
              <a:pPr algn="ctr"/>
              <a:r>
                <a:rPr lang="en-US" sz="1000" dirty="0" smtClean="0"/>
                <a:t>Oversight CEI Public Information</a:t>
              </a:r>
            </a:p>
            <a:p>
              <a:pPr algn="ctr"/>
              <a:r>
                <a:rPr lang="en-US" sz="1000" dirty="0" smtClean="0"/>
                <a:t>The Corradino Group</a:t>
              </a:r>
              <a:endParaRPr lang="en-US" sz="10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0" y="4114800"/>
            <a:ext cx="3048000" cy="685800"/>
            <a:chOff x="3962400" y="1066800"/>
            <a:chExt cx="3048000" cy="1143000"/>
          </a:xfrm>
        </p:grpSpPr>
        <p:sp>
          <p:nvSpPr>
            <p:cNvPr id="127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28" name="Rectangle 86"/>
            <p:cNvSpPr>
              <a:spLocks noChangeArrowheads="1"/>
            </p:cNvSpPr>
            <p:nvPr/>
          </p:nvSpPr>
          <p:spPr bwMode="auto">
            <a:xfrm>
              <a:off x="4114800" y="1066802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Design Management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62400" y="1371600"/>
              <a:ext cx="3048000" cy="66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CDC Project Manager</a:t>
              </a:r>
            </a:p>
            <a:p>
              <a:pPr algn="ctr"/>
              <a:r>
                <a:rPr lang="en-US" sz="1000" dirty="0" smtClean="0"/>
                <a:t>Reynolds Smith &amp; Hills </a:t>
              </a:r>
              <a:endParaRPr lang="en-US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1800" y="5044679"/>
            <a:ext cx="3276600" cy="1356122"/>
            <a:chOff x="6172200" y="4343400"/>
            <a:chExt cx="3276600" cy="1129031"/>
          </a:xfrm>
        </p:grpSpPr>
        <p:sp>
          <p:nvSpPr>
            <p:cNvPr id="136" name="Rectangle 85"/>
            <p:cNvSpPr>
              <a:spLocks noChangeArrowheads="1"/>
            </p:cNvSpPr>
            <p:nvPr/>
          </p:nvSpPr>
          <p:spPr bwMode="auto">
            <a:xfrm>
              <a:off x="6248400" y="4343400"/>
              <a:ext cx="3048000" cy="11290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37" name="Rectangle 86"/>
            <p:cNvSpPr>
              <a:spLocks noChangeArrowheads="1"/>
            </p:cNvSpPr>
            <p:nvPr/>
          </p:nvSpPr>
          <p:spPr bwMode="auto">
            <a:xfrm>
              <a:off x="6248400" y="4343400"/>
              <a:ext cx="3048000" cy="2286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Technical Support (Construction &amp; Operations) 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172200" y="4572001"/>
              <a:ext cx="3276600" cy="900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D4 Construction Engineer</a:t>
              </a:r>
            </a:p>
            <a:p>
              <a:pPr algn="ctr"/>
              <a:r>
                <a:rPr lang="en-US" sz="1000" dirty="0" smtClean="0"/>
                <a:t>D4 Construction Compliance Officer</a:t>
              </a:r>
            </a:p>
            <a:p>
              <a:pPr algn="ctr"/>
              <a:r>
                <a:rPr lang="en-US" sz="1000" dirty="0" smtClean="0"/>
                <a:t>D4 Materials Laboratory</a:t>
              </a:r>
            </a:p>
            <a:p>
              <a:pPr algn="ctr"/>
              <a:r>
                <a:rPr lang="en-US" sz="1000" dirty="0" smtClean="0"/>
                <a:t>D4 Maintenance</a:t>
              </a:r>
            </a:p>
            <a:p>
              <a:pPr algn="ctr"/>
              <a:r>
                <a:rPr lang="en-US" sz="1000" dirty="0" smtClean="0"/>
                <a:t>D4 Traffic Operations</a:t>
              </a:r>
            </a:p>
            <a:p>
              <a:pPr algn="ctr"/>
              <a:r>
                <a:rPr lang="en-US" sz="1000" dirty="0" smtClean="0"/>
                <a:t>Oversight CEI The Corradino Group</a:t>
              </a:r>
            </a:p>
            <a:p>
              <a:pPr algn="ctr"/>
              <a:r>
                <a:rPr lang="en-US" sz="1000" dirty="0" smtClean="0"/>
                <a:t> </a:t>
              </a:r>
            </a:p>
            <a:p>
              <a:pPr algn="ctr"/>
              <a:endParaRPr lang="en-US" sz="1000" dirty="0"/>
            </a:p>
          </p:txBody>
        </p:sp>
      </p:grpSp>
      <p:cxnSp>
        <p:nvCxnSpPr>
          <p:cNvPr id="141" name="Straight Connector 140"/>
          <p:cNvCxnSpPr>
            <a:stCxn id="55" idx="2"/>
            <a:endCxn id="108" idx="0"/>
          </p:cNvCxnSpPr>
          <p:nvPr/>
        </p:nvCxnSpPr>
        <p:spPr>
          <a:xfrm rot="5400000">
            <a:off x="4191000" y="2514600"/>
            <a:ext cx="76200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895600" y="23622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H="1">
            <a:off x="5943600" y="3200400"/>
            <a:ext cx="152400" cy="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15" idx="2"/>
          </p:cNvCxnSpPr>
          <p:nvPr/>
        </p:nvCxnSpPr>
        <p:spPr>
          <a:xfrm rot="5400000">
            <a:off x="4343400" y="5029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07" idx="2"/>
          </p:cNvCxnSpPr>
          <p:nvPr/>
        </p:nvCxnSpPr>
        <p:spPr>
          <a:xfrm rot="5400000">
            <a:off x="4457700" y="36957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600200" y="38100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1448594" y="3961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495800" y="38100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4420394" y="3961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572000" y="3810000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0" y="5257800"/>
            <a:ext cx="2895600" cy="1203922"/>
            <a:chOff x="3962400" y="1066800"/>
            <a:chExt cx="2895600" cy="2436508"/>
          </a:xfrm>
        </p:grpSpPr>
        <p:sp>
          <p:nvSpPr>
            <p:cNvPr id="173" name="Rectangle 85"/>
            <p:cNvSpPr>
              <a:spLocks noChangeArrowheads="1"/>
            </p:cNvSpPr>
            <p:nvPr/>
          </p:nvSpPr>
          <p:spPr bwMode="auto">
            <a:xfrm>
              <a:off x="4114800" y="1066800"/>
              <a:ext cx="2743200" cy="2159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  <a:p>
              <a:pPr algn="ctr" eaLnBrk="0" fontAlgn="auto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  <a:defRPr/>
              </a:pPr>
              <a:endParaRPr lang="en-US" sz="800" b="1" dirty="0">
                <a:latin typeface="Helvetica 45 Light" pitchFamily="34" charset="0"/>
              </a:endParaRPr>
            </a:p>
          </p:txBody>
        </p:sp>
        <p:sp>
          <p:nvSpPr>
            <p:cNvPr id="174" name="Rectangle 86"/>
            <p:cNvSpPr>
              <a:spLocks noChangeArrowheads="1"/>
            </p:cNvSpPr>
            <p:nvPr/>
          </p:nvSpPr>
          <p:spPr bwMode="auto">
            <a:xfrm>
              <a:off x="4114800" y="1066802"/>
              <a:ext cx="2743200" cy="30078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Technical Support</a:t>
              </a:r>
              <a:endParaRPr lang="en-AU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62400" y="1447800"/>
              <a:ext cx="2895600" cy="2055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D4 Design Engineer</a:t>
              </a:r>
            </a:p>
            <a:p>
              <a:pPr algn="ctr"/>
              <a:r>
                <a:rPr lang="en-US" sz="1000" dirty="0" smtClean="0"/>
                <a:t>D4 Structures Engineer</a:t>
              </a:r>
            </a:p>
            <a:p>
              <a:pPr algn="ctr"/>
              <a:r>
                <a:rPr lang="en-US" sz="1000" dirty="0" smtClean="0"/>
                <a:t>D4 Multi-Discipline Senior Staff</a:t>
              </a:r>
            </a:p>
            <a:p>
              <a:pPr algn="ctr"/>
              <a:r>
                <a:rPr lang="en-US" sz="1000" dirty="0" smtClean="0"/>
                <a:t>CDC Multi-Discipline Staff Consultants</a:t>
              </a:r>
            </a:p>
            <a:p>
              <a:pPr algn="ctr"/>
              <a:r>
                <a:rPr lang="en-US" sz="1000" dirty="0" smtClean="0"/>
                <a:t>Reynolds Smith &amp; Hills</a:t>
              </a:r>
            </a:p>
            <a:p>
              <a:pPr algn="ctr"/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  <p:cxnSp>
        <p:nvCxnSpPr>
          <p:cNvPr id="177" name="Straight Connector 176"/>
          <p:cNvCxnSpPr>
            <a:stCxn id="127" idx="2"/>
            <a:endCxn id="174" idx="0"/>
          </p:cNvCxnSpPr>
          <p:nvPr/>
        </p:nvCxnSpPr>
        <p:spPr>
          <a:xfrm rot="5400000">
            <a:off x="1295400" y="5029200"/>
            <a:ext cx="45720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544594" y="3961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8635</TotalTime>
  <Words>842</Words>
  <Application>Microsoft Office PowerPoint</Application>
  <PresentationFormat>On-screen Show (4:3)</PresentationFormat>
  <Paragraphs>401</Paragraphs>
  <Slides>26</Slides>
  <Notes>6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Presentation1</vt:lpstr>
      <vt:lpstr>Slide 1</vt:lpstr>
      <vt:lpstr>Slide 2</vt:lpstr>
      <vt:lpstr>Slide 3</vt:lpstr>
      <vt:lpstr>Slide 4</vt:lpstr>
      <vt:lpstr>Slide 5</vt:lpstr>
      <vt:lpstr>Project Components</vt:lpstr>
      <vt:lpstr>Slide 7</vt:lpstr>
      <vt:lpstr>P3 Benefits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I-595 Corridor Roadway Improvements Project General Contracting Requirements</vt:lpstr>
      <vt:lpstr>I-595 Corridor Roadway Improvements  Project Contracts in Place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I-595 Corridor Improvements</dc:title>
  <dc:creator>mckirkpatrick</dc:creator>
  <cp:lastModifiedBy>Lenovo User</cp:lastModifiedBy>
  <cp:revision>380</cp:revision>
  <dcterms:created xsi:type="dcterms:W3CDTF">2009-06-16T15:45:20Z</dcterms:created>
  <dcterms:modified xsi:type="dcterms:W3CDTF">2010-06-08T13:21:06Z</dcterms:modified>
</cp:coreProperties>
</file>